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66" r:id="rId2"/>
    <p:sldMasterId id="2147483667" r:id="rId3"/>
  </p:sldMasterIdLst>
  <p:notesMasterIdLst>
    <p:notesMasterId r:id="rId38"/>
  </p:notesMasterIdLst>
  <p:sldIdLst>
    <p:sldId id="256" r:id="rId4"/>
    <p:sldId id="258" r:id="rId5"/>
    <p:sldId id="328" r:id="rId6"/>
    <p:sldId id="329" r:id="rId7"/>
    <p:sldId id="327" r:id="rId8"/>
    <p:sldId id="259" r:id="rId9"/>
    <p:sldId id="306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331" r:id="rId21"/>
    <p:sldId id="288" r:id="rId22"/>
    <p:sldId id="289" r:id="rId23"/>
    <p:sldId id="290" r:id="rId24"/>
    <p:sldId id="294" r:id="rId25"/>
    <p:sldId id="295" r:id="rId26"/>
    <p:sldId id="332" r:id="rId27"/>
    <p:sldId id="333" r:id="rId28"/>
    <p:sldId id="334" r:id="rId29"/>
    <p:sldId id="310" r:id="rId30"/>
    <p:sldId id="311" r:id="rId31"/>
    <p:sldId id="326" r:id="rId32"/>
    <p:sldId id="324" r:id="rId33"/>
    <p:sldId id="325" r:id="rId34"/>
    <p:sldId id="330" r:id="rId35"/>
    <p:sldId id="304" r:id="rId36"/>
    <p:sldId id="335" r:id="rId3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41C"/>
    <a:srgbClr val="000000"/>
    <a:srgbClr val="7180D5"/>
    <a:srgbClr val="69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0" autoAdjust="0"/>
    <p:restoredTop sz="79695" autoAdjust="0"/>
  </p:normalViewPr>
  <p:slideViewPr>
    <p:cSldViewPr snapToGrid="0" snapToObjects="1">
      <p:cViewPr>
        <p:scale>
          <a:sx n="103" d="100"/>
          <a:sy n="103" d="100"/>
        </p:scale>
        <p:origin x="176" y="10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2470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ativescript.org/layouts" TargetMode="External"/><Relationship Id="rId4" Type="http://schemas.openxmlformats.org/officeDocument/2006/relationships/hyperlink" Target="http://docs.nativescript.org/ui-views#butt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endParaRPr lang="en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N}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N app, there is no DOM! We don’t rely on the browser to serve up a mobile-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ish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page. Our elements are native mobile elements.</a:t>
            </a: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{N} vs </a:t>
            </a:r>
            <a:r>
              <a:rPr lang="en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Xamarin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no cross compilation at all</a:t>
            </a: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{N} vs React Native and 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Appcelerator (Titanium) –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offer direct access to native APIs in JS</a:t>
            </a: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hat’s going on here? 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 code instantiates a Java android.text.format.Time() object, calls its set() method, then logs the return value of its format() method, which is the string "01/01/15".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 code instantiates an Objective-C UIAlertView class, sets its message property, and then calls its addButtonWithTitle() and show() methods. When you run a NativeScript iOS app with this code you'll see the alert below: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NativeScript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not just a set of libraries, but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rather 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that enables you to call native APIs: for Android, iOS and Windows 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Universal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Think of it as a translating engine.</a:t>
            </a: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uses a pre-packaged JavaScript Virtual 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bridge between JavaScript code and Native APIs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precise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•For Android it is – Google’s v8 JavaScript Engine,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•For iOS and Windows Phone it is – WebKit’s JavaScriptCore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7489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sz="1600" dirty="0" smtClean="0"/>
          </a:p>
          <a:p>
            <a:pPr>
              <a:spcBef>
                <a:spcPts val="0"/>
              </a:spcBef>
              <a:buNone/>
            </a:pPr>
            <a:r>
              <a:rPr lang="en" sz="1600" dirty="0" smtClean="0"/>
              <a:t>W</a:t>
            </a:r>
            <a:r>
              <a:rPr lang="en-US" sz="1600" dirty="0" smtClean="0"/>
              <a:t>ho am I?</a:t>
            </a:r>
            <a:endParaRPr lang="en-US" sz="16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39700" marR="0" lvl="0" indent="26670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Char char="•"/>
            </a:pPr>
            <a:endParaRPr lang="en" sz="1100" b="0" i="0" u="none" strike="noStrike" cap="none" baseline="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39700" marR="0" lvl="0" indent="26670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Char char="•"/>
            </a:pPr>
            <a:r>
              <a:rPr lang="en" sz="11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 comes equipped with modules that provide cross-platform functionality.</a:t>
            </a:r>
          </a:p>
          <a:p>
            <a:pPr marL="139700" marR="0" lvl="0" indent="2667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81481"/>
              <a:buFont typeface="Arial"/>
              <a:buChar char="•"/>
            </a:pPr>
            <a:r>
              <a:rPr lang="en" sz="11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There are dozens of them and they’re easy to write yourself.</a:t>
            </a:r>
          </a:p>
          <a:p>
            <a:pPr marL="139700" marR="0" lvl="0" indent="2667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81481"/>
              <a:buFont typeface="Arial"/>
              <a:buChar char="•"/>
            </a:pPr>
            <a:r>
              <a:rPr lang="en" sz="11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 modules follow Node module’s conventions (CommonJS).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import the 'file-system'</a:t>
            </a:r>
            <a:r>
              <a:rPr lang="en-US" baseline="0" dirty="0" smtClean="0"/>
              <a:t> module with a 'require' statement, then with one line, get the module to create a file at a certain path that you provide. 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the module leverages the native ways of dealing with the File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on Android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...and iOS,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so that you don't have to.</a:t>
            </a:r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here's an example of a cross-platform module, the 'http' module, that simplifies</a:t>
            </a:r>
            <a:r>
              <a:rPr lang="en-US" baseline="0" dirty="0" smtClean="0"/>
              <a:t> making http requests to an API such as </a:t>
            </a:r>
            <a:r>
              <a:rPr lang="en-US" baseline="0" dirty="0" err="1" smtClean="0"/>
              <a:t>forecast.io</a:t>
            </a:r>
            <a:r>
              <a:rPr lang="en-US" baseline="0" dirty="0" smtClean="0"/>
              <a:t>, so that you could request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to be returned from a service.</a:t>
            </a:r>
            <a:endParaRPr dirty="0"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 apps can’t use browser tech like span etc. to build an interface, you must build</a:t>
            </a:r>
            <a:r>
              <a:rPr lang="en-US" baseline="0" dirty="0" smtClean="0"/>
              <a:t> using N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components</a:t>
            </a:r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67858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code will open a native dialog when a native button is tapped</a:t>
            </a:r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4061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NativeScriptBootstrap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vs. bootstrap()</a:t>
            </a: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Angular 2 web app, you call the bootstrap() function in the "angular2/angular2" module to initialize your components. </a:t>
            </a: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apps you need to call 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nativeScriptBootstrap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which is a lightweight wrapper of bootstrap() that does some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-specific initialization.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UI components in the template</a:t>
            </a: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Angular 2 web app your “Hello World” button example would probably be rendered as &lt;div&gt;&lt;button&gt;Hello World&lt;/button&gt;&lt;/div&gt;. </a:t>
            </a:r>
          </a:p>
          <a:p>
            <a:pPr lvl="1"/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apps you need to use XML widgets that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able to render in native mobile apps. </a:t>
            </a:r>
          </a:p>
          <a:p>
            <a:pPr lvl="1"/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example uses a &lt;stack-layout&gt; element, which is the simplest of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NativeScript’s layouts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places a single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&lt;button&gt; element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within it. </a:t>
            </a: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282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NativeScript</a:t>
            </a:r>
            <a:r>
              <a:rPr lang="en-US" dirty="0" smtClean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49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NativeScript</a:t>
            </a:r>
            <a:r>
              <a:rPr lang="en-US" dirty="0" smtClean="0"/>
              <a:t> app with Angular love - that's</a:t>
            </a:r>
            <a:r>
              <a:rPr lang="en-US" baseline="0" dirty="0" smtClean="0"/>
              <a:t> going to have code reuse to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49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might be obvious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5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sz="1600" dirty="0" smtClean="0"/>
          </a:p>
          <a:p>
            <a:pPr>
              <a:spcBef>
                <a:spcPts val="0"/>
              </a:spcBef>
              <a:buNone/>
            </a:pPr>
            <a:r>
              <a:rPr lang="en" sz="1600" dirty="0" smtClean="0"/>
              <a:t>W</a:t>
            </a:r>
            <a:r>
              <a:rPr lang="en-US" sz="1600" dirty="0" smtClean="0"/>
              <a:t>ho am I?</a:t>
            </a:r>
            <a:endParaRPr lang="en-US" sz="16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52456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would like to try it for yourself just go to any all of the </a:t>
            </a:r>
            <a:r>
              <a:rPr lang="en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them and follow the instructions.</a:t>
            </a:r>
          </a:p>
        </p:txBody>
      </p:sp>
      <p:sp>
        <p:nvSpPr>
          <p:cNvPr id="538" name="Shape 5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more!</a:t>
            </a: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97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sz="1600" dirty="0" smtClean="0"/>
          </a:p>
          <a:p>
            <a:pPr>
              <a:spcBef>
                <a:spcPts val="0"/>
              </a:spcBef>
              <a:buNone/>
            </a:pPr>
            <a:r>
              <a:rPr lang="en" sz="1600" dirty="0" smtClean="0"/>
              <a:t>W</a:t>
            </a:r>
            <a:r>
              <a:rPr lang="en-US" sz="1600" dirty="0" smtClean="0"/>
              <a:t>ho am I?</a:t>
            </a:r>
            <a:endParaRPr lang="en-US" sz="16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965421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sz="1600" dirty="0" smtClean="0"/>
          </a:p>
          <a:p>
            <a:pPr>
              <a:spcBef>
                <a:spcPts val="0"/>
              </a:spcBef>
              <a:buNone/>
            </a:pPr>
            <a:r>
              <a:rPr lang="en" sz="1600" dirty="0" smtClean="0"/>
              <a:t>For </a:t>
            </a:r>
            <a:r>
              <a:rPr lang="en" sz="1600" dirty="0"/>
              <a:t>the past </a:t>
            </a:r>
            <a:r>
              <a:rPr lang="en-US" sz="1600" dirty="0" smtClean="0"/>
              <a:t>several</a:t>
            </a:r>
            <a:r>
              <a:rPr lang="en" sz="1600" dirty="0" smtClean="0"/>
              <a:t> </a:t>
            </a:r>
            <a:r>
              <a:rPr lang="en" sz="1600" dirty="0"/>
              <a:t>months we’ve been working directly with the Angular </a:t>
            </a:r>
            <a:r>
              <a:rPr lang="en" sz="1600" dirty="0" smtClean="0"/>
              <a:t>team to </a:t>
            </a:r>
            <a:r>
              <a:rPr lang="en" sz="1600" dirty="0"/>
              <a:t>bring Angular 2 and NativeScript together</a:t>
            </a:r>
            <a:r>
              <a:rPr lang="en" sz="1600" dirty="0" smtClean="0"/>
              <a:t>…</a:t>
            </a:r>
          </a:p>
          <a:p>
            <a:pPr>
              <a:spcBef>
                <a:spcPts val="0"/>
              </a:spcBef>
              <a:buNone/>
            </a:pPr>
            <a:endParaRPr lang="en" sz="16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We are doing this </a:t>
            </a:r>
            <a:r>
              <a:rPr lang="en-US" sz="1600" baseline="0" dirty="0" smtClean="0"/>
              <a:t>to provide the same experience of building mobile apps as it is for web apps.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 smtClean="0"/>
              <a:t>And thus allowing Angular 2 developers to reuse their skills.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 smtClean="0"/>
              <a:t>It’s all about skills reuse and code reuse.</a:t>
            </a: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So, regularly</a:t>
            </a:r>
            <a:r>
              <a:rPr lang="en-US" baseline="0" dirty="0" smtClean="0"/>
              <a:t> since last May 9, </a:t>
            </a:r>
            <a:r>
              <a:rPr lang="en" dirty="0" smtClean="0"/>
              <a:t>:</a:t>
            </a:r>
          </a:p>
          <a:p>
            <a:pPr>
              <a:spcBef>
                <a:spcPts val="0"/>
              </a:spcBef>
              <a:buNone/>
            </a:pPr>
            <a:r>
              <a:rPr lang="en" baseline="0" dirty="0" smtClean="0"/>
              <a:t>A</a:t>
            </a:r>
            <a:r>
              <a:rPr lang="en-US" baseline="0" dirty="0" smtClean="0"/>
              <a:t> </a:t>
            </a:r>
            <a:r>
              <a:rPr lang="en" dirty="0" smtClean="0"/>
              <a:t>lead </a:t>
            </a:r>
            <a:r>
              <a:rPr lang="en" dirty="0" smtClean="0"/>
              <a:t>developer </a:t>
            </a:r>
            <a:r>
              <a:rPr lang="en" dirty="0"/>
              <a:t>from the Angular Team [picture of Tobias Bosch] </a:t>
            </a:r>
            <a:endParaRPr lang="en" dirty="0" smtClean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and </a:t>
            </a:r>
            <a:r>
              <a:rPr lang="en" dirty="0"/>
              <a:t>Telerik Team [picture of Hristo Deshev] </a:t>
            </a:r>
            <a:endParaRPr lang="en" dirty="0" smtClean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met using Google </a:t>
            </a:r>
            <a:r>
              <a:rPr lang="en" dirty="0"/>
              <a:t>Hangouts to </a:t>
            </a:r>
            <a:r>
              <a:rPr lang="en" dirty="0" smtClean="0"/>
              <a:t>plan… (next slide)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/>
              <a:t>Mobile App World Domination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42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8614" y="2736057"/>
            <a:ext cx="8129585" cy="515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 sz="4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8614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3429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6858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0287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3716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714500" marR="0" indent="0" algn="ctr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Font typeface="Arial"/>
              <a:buNone/>
              <a:defRPr sz="12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4003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7432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2"/>
          </p:nvPr>
        </p:nvSpPr>
        <p:spPr>
          <a:xfrm>
            <a:off x="328614" y="3678144"/>
            <a:ext cx="2068116" cy="29289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3C59FD"/>
              </a:buClr>
              <a:buFont typeface="Lato"/>
              <a:buNone/>
              <a:defRPr sz="1200">
                <a:solidFill>
                  <a:srgbClr val="3C59FD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 sz="21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rtl="0">
              <a:spcBef>
                <a:spcPts val="0"/>
              </a:spcBef>
              <a:defRPr sz="15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rtl="0">
              <a:spcBef>
                <a:spcPts val="0"/>
              </a:spcBef>
              <a:defRPr sz="1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rtl="0">
              <a:spcBef>
                <a:spcPts val="0"/>
              </a:spcBef>
              <a:defRPr sz="12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4265" y="0"/>
            <a:ext cx="1349733" cy="51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4" y="287032"/>
            <a:ext cx="885937" cy="8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1" name="Shape 5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565" name="Shape 56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572" name="Shape 57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73" name="Shape 57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4" name="Shape 5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77" name="Shape 57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1" name="Shape 58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3600" b="1" i="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28612" y="1350168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 sz="3000"/>
            </a:lvl2pPr>
            <a:lvl3pPr marL="279400" indent="266700" rtl="0">
              <a:lnSpc>
                <a:spcPct val="100000"/>
              </a:lnSpc>
              <a:spcBef>
                <a:spcPts val="0"/>
              </a:spcBef>
              <a:defRPr sz="2100" baseline="0"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9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8614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2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8612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580574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419" y="0"/>
            <a:ext cx="620166" cy="5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4193382" y="4887426"/>
            <a:ext cx="450056" cy="17460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B8C8D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900" b="0" i="0" u="none" strike="noStrike" cap="none" baseline="0">
              <a:solidFill>
                <a:srgbClr val="8B8C8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328614" y="2736057"/>
            <a:ext cx="8129585" cy="515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 sz="4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328614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9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3429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6858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0287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3716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714500" marR="0" indent="0" algn="ctr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Font typeface="Arial"/>
              <a:buNone/>
              <a:defRPr sz="12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4003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7432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328614" y="3678144"/>
            <a:ext cx="2068116" cy="29289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3C59FD"/>
              </a:buClr>
              <a:buFont typeface="Lato"/>
              <a:buNone/>
              <a:defRPr sz="1200">
                <a:solidFill>
                  <a:srgbClr val="3C59FD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 sz="21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rtl="0">
              <a:spcBef>
                <a:spcPts val="0"/>
              </a:spcBef>
              <a:defRPr sz="15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rtl="0">
              <a:spcBef>
                <a:spcPts val="0"/>
              </a:spcBef>
              <a:defRPr sz="1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rtl="0">
              <a:spcBef>
                <a:spcPts val="0"/>
              </a:spcBef>
              <a:defRPr sz="12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4265" y="0"/>
            <a:ext cx="1349733" cy="51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4" y="287032"/>
            <a:ext cx="885937" cy="88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614" y="4735947"/>
            <a:ext cx="1037812" cy="19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 &amp; sub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4193382" y="4887426"/>
            <a:ext cx="450056" cy="17460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B8C8D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900" b="0" i="0" u="none" strike="noStrike" cap="none" baseline="0">
              <a:solidFill>
                <a:srgbClr val="8B8C8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2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28612" y="1350168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9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45" name="Shape 5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46" name="Shape 5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549" name="Shape 5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3" name="Shape 5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557" name="Shape 55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558" name="Shape 5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28614" y="304137"/>
            <a:ext cx="8408191" cy="96387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Lato"/>
              <a:buNone/>
              <a:defRPr sz="36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28614" y="1526651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39700" marR="0" indent="4064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indent="2413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indent="2159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indent="2032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indent="1905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28614" y="304137"/>
            <a:ext cx="8408191" cy="96387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Lato"/>
              <a:buNone/>
              <a:defRPr sz="36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28614" y="1526651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39700" marR="0" indent="266700" algn="l" rtl="0">
              <a:lnSpc>
                <a:spcPct val="90000"/>
              </a:lnSpc>
              <a:spcBef>
                <a:spcPts val="800"/>
              </a:spcBef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indent="2413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indent="2159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indent="2032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indent="1905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4193382" y="4887426"/>
            <a:ext cx="450056" cy="17460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B8C8D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900" b="0" i="0" u="none" strike="noStrike" cap="none" baseline="0">
              <a:solidFill>
                <a:srgbClr val="8B8C8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2" name="Shape 5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2.png"/><Relationship Id="rId5" Type="http://schemas.openxmlformats.org/officeDocument/2006/relationships/image" Target="../media/image27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latform-telerik.slack.com/archives/D02RTBHDP/p1455573271000105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iveScript/sample-ng-todomvc" TargetMode="External"/><Relationship Id="rId4" Type="http://schemas.openxmlformats.org/officeDocument/2006/relationships/hyperlink" Target="https://github.com/jlooper/pocketrave-app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281281" y="2296105"/>
            <a:ext cx="8129585" cy="51520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 b="1" dirty="0" err="1" smtClean="0"/>
              <a:t>NativeScript</a:t>
            </a:r>
            <a:r>
              <a:rPr lang="en-US" sz="3600" b="1" dirty="0" smtClean="0"/>
              <a:t> and Angular 2,</a:t>
            </a:r>
            <a:br>
              <a:rPr lang="en-US" sz="3600" b="1" dirty="0" smtClean="0"/>
            </a:br>
            <a:r>
              <a:rPr lang="en-US" sz="3600" b="1" dirty="0" smtClean="0"/>
              <a:t>Sitting in a Tree</a:t>
            </a:r>
            <a:endParaRPr lang="en" sz="3600" b="1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Jen </a:t>
            </a:r>
            <a:r>
              <a:rPr lang="en-US" sz="2400" b="0" i="0" u="none" strike="noStrike" cap="none" baseline="0" dirty="0" err="1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Looper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US" sz="2400" b="0" i="0" u="none" strike="noStrike" cap="none" baseline="0" dirty="0" err="1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Telerik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0" i="0" u="none" strike="noStrike" cap="none" baseline="0" dirty="0" err="1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DevRel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en" sz="24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" sz="24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400" dirty="0" smtClean="0"/>
              <a:t>@</a:t>
            </a:r>
            <a:r>
              <a:rPr lang="en-US" sz="2400" dirty="0" err="1" smtClean="0"/>
              <a:t>jenlooper</a:t>
            </a:r>
            <a:r>
              <a:rPr lang="en" sz="2400" dirty="0" smtClean="0"/>
              <a:t>               </a:t>
            </a:r>
            <a:endParaRPr lang="en" sz="2400" b="0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06" y="2296104"/>
            <a:ext cx="3673462" cy="275509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078824" y="1276224"/>
            <a:ext cx="3715447" cy="2010676"/>
            <a:chOff x="4844350" y="1050592"/>
            <a:chExt cx="3715447" cy="2010676"/>
          </a:xfrm>
        </p:grpSpPr>
        <p:sp>
          <p:nvSpPr>
            <p:cNvPr id="5" name="Rounded Rectangle 4"/>
            <p:cNvSpPr/>
            <p:nvPr/>
          </p:nvSpPr>
          <p:spPr>
            <a:xfrm>
              <a:off x="4844350" y="1050592"/>
              <a:ext cx="3394001" cy="20106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5" name="Shape 19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20264" y="1191375"/>
              <a:ext cx="885937" cy="8859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Shape 19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83435" y="1189597"/>
              <a:ext cx="888682" cy="8886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 txBox="1"/>
            <p:nvPr/>
          </p:nvSpPr>
          <p:spPr>
            <a:xfrm>
              <a:off x="5078411" y="2201628"/>
              <a:ext cx="3481386" cy="60817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139700" marR="0" lvl="0" indent="266700" algn="l" rtl="0">
                <a:lnSpc>
                  <a:spcPct val="100000"/>
                </a:lnSpc>
                <a:spcBef>
                  <a:spcPts val="0"/>
                </a:spcBef>
                <a:buClr>
                  <a:srgbClr val="3C59FD"/>
                </a:buClr>
                <a:buSzPct val="80000"/>
                <a:buFont typeface="Arial"/>
                <a:buChar char="•"/>
              </a:pPr>
              <a:r>
                <a:rPr lang="en" sz="2500" b="0" i="0" u="none" strike="noStrike" cap="none" baseline="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No cross compilation</a:t>
              </a:r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6244271" y="1332948"/>
              <a:ext cx="745806" cy="66151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139700" marR="0" lvl="0" indent="0" algn="l" rtl="0">
                <a:lnSpc>
                  <a:spcPct val="100000"/>
                </a:lnSpc>
                <a:spcBef>
                  <a:spcPts val="0"/>
                </a:spcBef>
                <a:buClr>
                  <a:srgbClr val="3C59FD"/>
                </a:buClr>
                <a:buSzPct val="25000"/>
                <a:buFont typeface="Arial"/>
                <a:buNone/>
              </a:pPr>
              <a:r>
                <a:rPr lang="en" sz="3600" b="1" i="0" u="none" strike="noStrike" cap="none" baseline="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!=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2812" y="2540202"/>
            <a:ext cx="4762289" cy="2190109"/>
            <a:chOff x="162812" y="2515776"/>
            <a:chExt cx="4762289" cy="2190109"/>
          </a:xfrm>
        </p:grpSpPr>
        <p:sp>
          <p:nvSpPr>
            <p:cNvPr id="4" name="Rounded Rectangle 3"/>
            <p:cNvSpPr/>
            <p:nvPr/>
          </p:nvSpPr>
          <p:spPr>
            <a:xfrm>
              <a:off x="162812" y="2515776"/>
              <a:ext cx="4762289" cy="2190109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2A2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Shape 20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61573" y="2644139"/>
              <a:ext cx="982979" cy="982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Shape 20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55334" y="2667000"/>
              <a:ext cx="934402" cy="934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Shape 203"/>
            <p:cNvSpPr txBox="1"/>
            <p:nvPr/>
          </p:nvSpPr>
          <p:spPr>
            <a:xfrm>
              <a:off x="471961" y="3598068"/>
              <a:ext cx="3542346" cy="101203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139700" marR="0" lvl="0" indent="266700" algn="l" rtl="0">
                <a:lnSpc>
                  <a:spcPct val="100000"/>
                </a:lnSpc>
                <a:spcBef>
                  <a:spcPts val="0"/>
                </a:spcBef>
                <a:buClr>
                  <a:srgbClr val="3C59FD"/>
                </a:buClr>
                <a:buSzPct val="81481"/>
                <a:buFont typeface="Arial"/>
                <a:buChar char="•"/>
              </a:pPr>
              <a:r>
                <a:rPr lang="en" sz="2700" b="0" i="0" u="none" strike="noStrike" cap="none" baseline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Direct access to native APIs in JS</a:t>
              </a:r>
            </a:p>
          </p:txBody>
        </p:sp>
        <p:pic>
          <p:nvPicPr>
            <p:cNvPr id="204" name="Shape 2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4733" y="2641155"/>
              <a:ext cx="885937" cy="885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Shape 205"/>
            <p:cNvSpPr txBox="1"/>
            <p:nvPr/>
          </p:nvSpPr>
          <p:spPr>
            <a:xfrm>
              <a:off x="1401601" y="2752248"/>
              <a:ext cx="745806" cy="66151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139700" marR="0" lvl="0" indent="0" algn="l" rtl="0">
                <a:lnSpc>
                  <a:spcPct val="100000"/>
                </a:lnSpc>
                <a:spcBef>
                  <a:spcPts val="0"/>
                </a:spcBef>
                <a:buClr>
                  <a:srgbClr val="3C59FD"/>
                </a:buClr>
                <a:buSzPct val="25000"/>
                <a:buFont typeface="Arial"/>
                <a:buNone/>
              </a:pPr>
              <a:r>
                <a:rPr lang="en" sz="3600" b="1" i="0" u="none" strike="noStrike" cap="none" baseline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!=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2813" y="445625"/>
            <a:ext cx="4762288" cy="1652759"/>
            <a:chOff x="162813" y="38525"/>
            <a:chExt cx="4762288" cy="1652759"/>
          </a:xfrm>
        </p:grpSpPr>
        <p:sp>
          <p:nvSpPr>
            <p:cNvPr id="3" name="Rounded Rectangle 2"/>
            <p:cNvSpPr/>
            <p:nvPr/>
          </p:nvSpPr>
          <p:spPr>
            <a:xfrm>
              <a:off x="162813" y="38525"/>
              <a:ext cx="4762288" cy="1652759"/>
            </a:xfrm>
            <a:prstGeom prst="round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94" name="Shape 19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625" y="146188"/>
              <a:ext cx="885937" cy="8859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Shape 19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201105" y="95833"/>
              <a:ext cx="1299210" cy="1102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Shape 200"/>
            <p:cNvSpPr txBox="1"/>
            <p:nvPr/>
          </p:nvSpPr>
          <p:spPr>
            <a:xfrm>
              <a:off x="1645493" y="257281"/>
              <a:ext cx="745806" cy="66151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139700" marR="0" lvl="0" indent="0" algn="l" rtl="0">
                <a:lnSpc>
                  <a:spcPct val="100000"/>
                </a:lnSpc>
                <a:spcBef>
                  <a:spcPts val="0"/>
                </a:spcBef>
                <a:buClr>
                  <a:srgbClr val="3C59FD"/>
                </a:buClr>
                <a:buSzPct val="25000"/>
                <a:buFont typeface="Arial"/>
                <a:buNone/>
              </a:pPr>
              <a:r>
                <a:rPr lang="en" sz="3600" b="1" i="0" u="none" strike="noStrike" cap="none" baseline="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!=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23176" y="95833"/>
              <a:ext cx="1321174" cy="132117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7982" y="1114687"/>
              <a:ext cx="1813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39700" lvl="0" indent="266700">
                <a:buClr>
                  <a:srgbClr val="3C59FD"/>
                </a:buClr>
                <a:buSzPct val="81481"/>
                <a:buFont typeface="Arial"/>
                <a:buChar char="•"/>
              </a:pPr>
              <a:r>
                <a:rPr lang="en" sz="27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No DOM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" sz="3600" b="1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Why NativeScript?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28613" y="1350167"/>
            <a:ext cx="8251507" cy="344617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39700" marR="0" lvl="0" indent="26670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" sz="25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Skills </a:t>
            </a:r>
            <a:r>
              <a:rPr lang="en" sz="25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reuse</a:t>
            </a:r>
            <a:endParaRPr lang="en" sz="2500" b="0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79400" marR="0" lvl="2" indent="24765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100000"/>
              <a:buFont typeface="Arial"/>
              <a:buChar char="•"/>
            </a:pPr>
            <a:r>
              <a:rPr lang="en" sz="1900" dirty="0" smtClean="0"/>
              <a:t>JavaScript and </a:t>
            </a:r>
            <a:r>
              <a:rPr lang="en-US" sz="1900" dirty="0" smtClean="0"/>
              <a:t>CSS</a:t>
            </a:r>
          </a:p>
          <a:p>
            <a:pPr marL="279400" marR="0" lvl="2" indent="24765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100000"/>
              <a:buFont typeface="Arial"/>
              <a:buChar char="•"/>
            </a:pPr>
            <a:r>
              <a:rPr lang="en" sz="1900" b="1" dirty="0" smtClean="0"/>
              <a:t>Angular2</a:t>
            </a:r>
            <a:endParaRPr lang="en" sz="1900" b="1" dirty="0"/>
          </a:p>
          <a:p>
            <a:pPr marL="139700" marR="0" lvl="0" indent="266700" algn="l" rtl="0">
              <a:lnSpc>
                <a:spcPct val="90000"/>
              </a:lnSpc>
              <a:spcBef>
                <a:spcPts val="800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" sz="25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Code reuse</a:t>
            </a:r>
          </a:p>
          <a:p>
            <a:pPr marL="279400" marR="0" lvl="2" indent="2667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84210"/>
              <a:buFont typeface="Arial"/>
              <a:buChar char="•"/>
            </a:pPr>
            <a:r>
              <a:rPr lang="en" sz="19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npm modules, 3</a:t>
            </a:r>
            <a:r>
              <a:rPr lang="en" sz="1900" b="0" i="0" u="none" strike="noStrike" cap="none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rd</a:t>
            </a:r>
            <a:r>
              <a:rPr lang="en" sz="19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-party iOS and Android libraries</a:t>
            </a:r>
          </a:p>
          <a:p>
            <a:pPr marL="139700" marR="0" lvl="0" indent="266700" algn="l" rtl="0">
              <a:lnSpc>
                <a:spcPct val="90000"/>
              </a:lnSpc>
              <a:spcBef>
                <a:spcPts val="800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" sz="25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Easily use native APIs</a:t>
            </a:r>
          </a:p>
          <a:p>
            <a:pPr marL="279400" marR="0" lvl="2" indent="2667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84210"/>
              <a:buFont typeface="Arial"/>
              <a:buChar char="•"/>
            </a:pPr>
            <a:r>
              <a:rPr lang="en" sz="19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wrappers to access native APIs</a:t>
            </a:r>
          </a:p>
          <a:p>
            <a:pPr marL="279400" marR="0" lvl="2" indent="2667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84210"/>
              <a:buFont typeface="Arial"/>
              <a:buChar char="•"/>
            </a:pPr>
            <a:r>
              <a:rPr lang="en" sz="19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native UI elements</a:t>
            </a:r>
          </a:p>
          <a:p>
            <a:pPr marL="139700" marR="0" lvl="0" indent="266700" algn="l" rtl="0">
              <a:lnSpc>
                <a:spcPct val="90000"/>
              </a:lnSpc>
              <a:spcBef>
                <a:spcPts val="800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" sz="25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Open source!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28612" y="1331843"/>
            <a:ext cx="8547029" cy="381165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39700" marR="0" lvl="0" indent="26670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Char char="•"/>
            </a:pPr>
            <a:r>
              <a:rPr lang="en"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Bridge</a:t>
            </a: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04667" y="-79924"/>
            <a:ext cx="10748668" cy="648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489" y="2023962"/>
            <a:ext cx="1401309" cy="140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6513" y="1055294"/>
            <a:ext cx="1917804" cy="191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2338" y="3019991"/>
            <a:ext cx="1528161" cy="187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95604" y="3300073"/>
            <a:ext cx="1380782" cy="138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72746" y="324675"/>
            <a:ext cx="885937" cy="8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" sz="3600" b="1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 Android example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39" y="1554480"/>
            <a:ext cx="6410325" cy="12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518159" y="3642360"/>
            <a:ext cx="1388240" cy="48474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700" b="1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0235" y="3698557"/>
            <a:ext cx="1619249" cy="4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8699" y="2841939"/>
            <a:ext cx="2272493" cy="153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28612" y="0"/>
            <a:ext cx="8503920" cy="90060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" sz="3600" b="1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 iOS example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395" y="900603"/>
            <a:ext cx="2243433" cy="39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037" y="1449705"/>
            <a:ext cx="48863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6064" y="3299460"/>
            <a:ext cx="1181836" cy="144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28612" y="0"/>
            <a:ext cx="8503920" cy="90060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</a:pPr>
            <a:endParaRPr sz="3600" b="1" i="0" u="none" strike="noStrike" cap="none" baseline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52032" y="-320538"/>
            <a:ext cx="7069931" cy="5897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2582804" y="2371986"/>
            <a:ext cx="1676075" cy="82423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56" name="Shape 256"/>
          <p:cNvCxnSpPr/>
          <p:nvPr/>
        </p:nvCxnSpPr>
        <p:spPr>
          <a:xfrm flipH="1">
            <a:off x="2839253" y="2820739"/>
            <a:ext cx="1419626" cy="379890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57" name="Shape 257"/>
          <p:cNvCxnSpPr/>
          <p:nvPr/>
        </p:nvCxnSpPr>
        <p:spPr>
          <a:xfrm flipH="1">
            <a:off x="2124488" y="3324443"/>
            <a:ext cx="2244298" cy="1464963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17" y="1937385"/>
            <a:ext cx="48863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36234" y="33969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" sz="3600" b="1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does this </a:t>
            </a:r>
            <a:r>
              <a:rPr lang="en-US" sz="3600" b="1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</a:t>
            </a:r>
            <a:r>
              <a:rPr lang="en" sz="3600" b="1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lang="en" sz="3600" b="1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10" y="1037968"/>
            <a:ext cx="4543624" cy="340771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" sz="3600" b="1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JavaScript Virtual Machine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t="-11723" b="-11723"/>
          <a:stretch/>
        </p:blipFill>
        <p:spPr>
          <a:xfrm>
            <a:off x="457200" y="1200150"/>
            <a:ext cx="8229599" cy="3394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" y="368571"/>
            <a:ext cx="7619573" cy="4461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4761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84" y="882821"/>
            <a:ext cx="5080000" cy="3810000"/>
          </a:xfrm>
          <a:prstGeom prst="rect">
            <a:avLst/>
          </a:prstGeom>
        </p:spPr>
      </p:pic>
      <p:sp>
        <p:nvSpPr>
          <p:cNvPr id="5" name="Shape 263"/>
          <p:cNvSpPr txBox="1">
            <a:spLocks noGrp="1"/>
          </p:cNvSpPr>
          <p:nvPr>
            <p:ph type="title"/>
          </p:nvPr>
        </p:nvSpPr>
        <p:spPr>
          <a:xfrm>
            <a:off x="381824" y="562115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 b="1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But</a:t>
            </a:r>
            <a:r>
              <a:rPr lang="is-IS" sz="3600" b="1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…who wants</a:t>
            </a:r>
            <a:r>
              <a:rPr lang="is-IS" sz="3600" b="1" i="0" u="none" strike="noStrike" cap="none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write native iOS or Android code?</a:t>
            </a:r>
            <a:endParaRPr lang="en" sz="3600" b="1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" y="150636"/>
            <a:ext cx="5721178" cy="4887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68575" tIns="68575" rIns="68575" bIns="68575" anchor="t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indent="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L="139700" marR="0" indent="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52380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L="279400" marR="0" indent="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3333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L="4064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L="5461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571500" indent="-342900"/>
            <a:r>
              <a:rPr lang="en-US" sz="2500" dirty="0" smtClean="0"/>
              <a:t>Ph.D. … in Medieval French (13</a:t>
            </a:r>
            <a:r>
              <a:rPr lang="en-US" sz="2500" baseline="30000" dirty="0" smtClean="0"/>
              <a:t>th</a:t>
            </a:r>
            <a:r>
              <a:rPr lang="en-US" sz="2500" dirty="0" smtClean="0"/>
              <a:t> century prose romance FTW)</a:t>
            </a:r>
            <a:br>
              <a:rPr lang="en-US" sz="2500" dirty="0" smtClean="0"/>
            </a:br>
            <a:endParaRPr lang="en-US" sz="2500" dirty="0" smtClean="0"/>
          </a:p>
          <a:p>
            <a:pPr marL="571500" indent="-342900"/>
            <a:r>
              <a:rPr lang="en-US" sz="2500" dirty="0" smtClean="0"/>
              <a:t>Retrained!</a:t>
            </a:r>
            <a:br>
              <a:rPr lang="en-US" sz="2500" dirty="0" smtClean="0"/>
            </a:br>
            <a:endParaRPr lang="en-US" sz="2500" dirty="0" smtClean="0"/>
          </a:p>
          <a:p>
            <a:pPr marL="571500" indent="-342900"/>
            <a:r>
              <a:rPr lang="en-US" sz="2500" dirty="0" smtClean="0"/>
              <a:t>Worked in startup, nonprofit, </a:t>
            </a:r>
            <a:br>
              <a:rPr lang="en-US" sz="2500" dirty="0" smtClean="0"/>
            </a:br>
            <a:r>
              <a:rPr lang="en-US" sz="2500" dirty="0" smtClean="0"/>
              <a:t>big corporate 14 </a:t>
            </a:r>
            <a:r>
              <a:rPr lang="en-US" sz="2500" dirty="0" err="1" smtClean="0"/>
              <a:t>yrs</a:t>
            </a:r>
            <a:r>
              <a:rPr lang="en-US" sz="2500" dirty="0" smtClean="0"/>
              <a:t>+</a:t>
            </a:r>
            <a:br>
              <a:rPr lang="en-US" sz="2500" dirty="0" smtClean="0"/>
            </a:br>
            <a:endParaRPr lang="en-US" sz="2500" dirty="0" smtClean="0"/>
          </a:p>
          <a:p>
            <a:pPr marL="571500" indent="-342900"/>
            <a:r>
              <a:rPr lang="en-US" sz="2500" dirty="0" smtClean="0"/>
              <a:t>A lot of side projects</a:t>
            </a:r>
            <a:br>
              <a:rPr lang="en-US" sz="2500" dirty="0" smtClean="0"/>
            </a:br>
            <a:r>
              <a:rPr lang="en-US" sz="2500" dirty="0" err="1" smtClean="0"/>
              <a:t>ladeezfirstmedia.com</a:t>
            </a:r>
            <a:r>
              <a:rPr lang="en-US" sz="2500" dirty="0" smtClean="0"/>
              <a:t/>
            </a:r>
            <a:br>
              <a:rPr lang="en-US" sz="2500" dirty="0" smtClean="0"/>
            </a:br>
            <a:endParaRPr lang="en-US" sz="2500" dirty="0" smtClean="0"/>
          </a:p>
          <a:p>
            <a:pPr marL="571500" indent="-342900"/>
            <a:r>
              <a:rPr lang="en-US" sz="2500" dirty="0" smtClean="0"/>
              <a:t>Now </a:t>
            </a:r>
            <a:r>
              <a:rPr lang="en-US" sz="2500" dirty="0" err="1" smtClean="0"/>
              <a:t>DevRel@Telerik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30" y="1759956"/>
            <a:ext cx="3676046" cy="263216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962256" y="652638"/>
            <a:ext cx="1034142" cy="139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305752"/>
            <a:ext cx="5958839" cy="421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" sz="3600" b="1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 modules</a:t>
            </a:r>
          </a:p>
        </p:txBody>
      </p:sp>
      <p:pic>
        <p:nvPicPr>
          <p:cNvPr id="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231" y="1272176"/>
            <a:ext cx="1052945" cy="111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7329" y="2402735"/>
            <a:ext cx="847832" cy="107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267" y="1581865"/>
            <a:ext cx="2895053" cy="2506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2" y="1846518"/>
            <a:ext cx="1743937" cy="20013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76659" y="89900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Code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57560" y="899007"/>
            <a:ext cx="1432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Modules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00391" y="893708"/>
            <a:ext cx="203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Platform API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21" name="Straight Connector 320"/>
          <p:cNvCxnSpPr/>
          <p:nvPr/>
        </p:nvCxnSpPr>
        <p:spPr>
          <a:xfrm>
            <a:off x="2448755" y="1105441"/>
            <a:ext cx="0" cy="3797683"/>
          </a:xfrm>
          <a:prstGeom prst="line">
            <a:avLst/>
          </a:prstGeom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128093" y="1038580"/>
            <a:ext cx="0" cy="3797683"/>
          </a:xfrm>
          <a:prstGeom prst="line">
            <a:avLst/>
          </a:prstGeom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" name="Right Arrow 326"/>
          <p:cNvSpPr/>
          <p:nvPr/>
        </p:nvSpPr>
        <p:spPr>
          <a:xfrm>
            <a:off x="2078919" y="2384463"/>
            <a:ext cx="817558" cy="539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5970060" y="1577009"/>
            <a:ext cx="817558" cy="539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5970060" y="2653971"/>
            <a:ext cx="817558" cy="539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8" name="Group 327"/>
          <p:cNvGrpSpPr/>
          <p:nvPr/>
        </p:nvGrpSpPr>
        <p:grpSpPr>
          <a:xfrm>
            <a:off x="5970060" y="3446140"/>
            <a:ext cx="2098042" cy="1178693"/>
            <a:chOff x="5970060" y="3446140"/>
            <a:chExt cx="2098042" cy="1178693"/>
          </a:xfrm>
        </p:grpSpPr>
        <p:pic>
          <p:nvPicPr>
            <p:cNvPr id="322" name="Picture 3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9409" y="3446140"/>
              <a:ext cx="1178693" cy="1178693"/>
            </a:xfrm>
            <a:prstGeom prst="rect">
              <a:avLst/>
            </a:prstGeom>
          </p:spPr>
        </p:pic>
        <p:sp>
          <p:nvSpPr>
            <p:cNvPr id="46" name="Right Arrow 45"/>
            <p:cNvSpPr/>
            <p:nvPr/>
          </p:nvSpPr>
          <p:spPr>
            <a:xfrm>
              <a:off x="5970060" y="3742799"/>
              <a:ext cx="817558" cy="53901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2016</a:t>
              </a:r>
              <a:endParaRPr lang="en-US" b="1" dirty="0"/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-1114732" y="381879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7" grpId="0" animBg="1"/>
      <p:bldP spid="44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" sz="3600" b="1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 file module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37" y="1972899"/>
            <a:ext cx="1456262" cy="145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8919" y="4132696"/>
            <a:ext cx="7407499" cy="86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732" y="3739784"/>
            <a:ext cx="1089906" cy="133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54680" y="2494982"/>
            <a:ext cx="3473735" cy="43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700" y="968692"/>
            <a:ext cx="7086600" cy="866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own Arrow 1"/>
          <p:cNvSpPr/>
          <p:nvPr/>
        </p:nvSpPr>
        <p:spPr>
          <a:xfrm>
            <a:off x="2823378" y="1728702"/>
            <a:ext cx="511681" cy="7662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299466" y="1730549"/>
            <a:ext cx="511681" cy="24039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" sz="3600" b="1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 module example</a:t>
            </a:r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2" y="1197545"/>
            <a:ext cx="6372224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" sz="3600" b="1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Why </a:t>
            </a:r>
            <a:r>
              <a:rPr lang="en" sz="3600" b="1" i="0" u="none" strike="noStrike" cap="none" baseline="0" dirty="0" err="1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</a:t>
            </a:r>
            <a:r>
              <a:rPr lang="en-US" sz="3600" b="1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+ Angular 2</a:t>
            </a:r>
            <a:r>
              <a:rPr lang="en" sz="3600" b="1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lang="en" sz="3600" b="1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28613" y="1350167"/>
            <a:ext cx="8251507" cy="344617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39700" marR="0" lvl="0" indent="26670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25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Angular 1 = a technology that relies on browser</a:t>
            </a:r>
            <a:r>
              <a:rPr lang="en-US" sz="2500" b="0" i="0" u="none" strike="noStrike" cap="none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tech to manipulate the DOM. </a:t>
            </a:r>
          </a:p>
          <a:p>
            <a:pPr marL="139700" marR="0" lvl="0" indent="26670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2500" baseline="0" dirty="0" err="1" smtClean="0"/>
              <a:t>NativeScript</a:t>
            </a:r>
            <a:r>
              <a:rPr lang="en-US" sz="2500" dirty="0" smtClean="0"/>
              <a:t> has no DOM to manipulate</a:t>
            </a:r>
          </a:p>
          <a:p>
            <a:pPr marL="139700" marR="0" lvl="0" indent="26670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2500" dirty="0" smtClean="0"/>
              <a:t>Angular 2 decoupled the Angular framework from the DOM </a:t>
            </a:r>
          </a:p>
          <a:p>
            <a:pPr marL="139700" marR="0" lvl="0" indent="26670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80000"/>
              <a:buFont typeface="Arial"/>
              <a:buChar char="•"/>
            </a:pPr>
            <a:endParaRPr lang="en-US" sz="2500" dirty="0"/>
          </a:p>
          <a:p>
            <a:pPr marL="139700" marR="0" lvl="0" indent="26670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80000"/>
              <a:buFont typeface="Arial"/>
              <a:buChar char="•"/>
            </a:pPr>
            <a:r>
              <a:rPr lang="en-US" sz="2500" dirty="0" smtClean="0"/>
              <a:t>The door is open to new mobile-friendly tech to leverage this newly decoupled framework!!</a:t>
            </a:r>
          </a:p>
          <a:p>
            <a:pPr marL="139700" marR="0" lvl="0" indent="26670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80000"/>
              <a:buFont typeface="Arial"/>
              <a:buChar char="•"/>
            </a:pPr>
            <a:endParaRPr lang="en" sz="2500" b="0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493783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 b="1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standard {N}</a:t>
            </a:r>
            <a:r>
              <a:rPr lang="en-US" sz="3600" b="1" i="0" u="none" strike="noStrike" cap="none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app snippet</a:t>
            </a:r>
            <a:endParaRPr lang="en" sz="3600" b="1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28613" y="1350167"/>
            <a:ext cx="8251507" cy="344617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lvl="0" indent="0">
              <a:lnSpc>
                <a:spcPct val="90000"/>
              </a:lnSpc>
              <a:buSzPct val="80000"/>
              <a:buNone/>
            </a:pPr>
            <a:r>
              <a:rPr lang="en-US" sz="2000" dirty="0"/>
              <a:t>&lt;!-- </a:t>
            </a:r>
            <a:r>
              <a:rPr lang="en-US" sz="2000" dirty="0" err="1"/>
              <a:t>main.xml</a:t>
            </a:r>
            <a:r>
              <a:rPr lang="en-US" sz="2000" dirty="0"/>
              <a:t> --&gt;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dirty="0" smtClean="0"/>
              <a:t>page&gt;</a:t>
            </a:r>
          </a:p>
          <a:p>
            <a:pPr lvl="0" indent="0">
              <a:lnSpc>
                <a:spcPct val="90000"/>
              </a:lnSpc>
              <a:buSzPct val="80000"/>
              <a:buNone/>
            </a:pPr>
            <a:r>
              <a:rPr lang="en-US" sz="2000" dirty="0" smtClean="0"/>
              <a:t>  &lt;</a:t>
            </a:r>
            <a:r>
              <a:rPr lang="en-US" sz="2000" dirty="0" err="1" smtClean="0"/>
              <a:t>StackLayout</a:t>
            </a:r>
            <a:r>
              <a:rPr lang="en-US" sz="2000" dirty="0" smtClean="0"/>
              <a:t>&gt;</a:t>
            </a:r>
          </a:p>
          <a:p>
            <a:pPr lvl="0" indent="0">
              <a:lnSpc>
                <a:spcPct val="90000"/>
              </a:lnSpc>
              <a:buSzPct val="80000"/>
              <a:buNone/>
            </a:pPr>
            <a:r>
              <a:rPr lang="en-US" sz="2000" dirty="0" smtClean="0"/>
              <a:t>    &lt;Button text=</a:t>
            </a:r>
            <a:r>
              <a:rPr lang="en-US" sz="2000" dirty="0"/>
              <a:t> "</a:t>
            </a:r>
            <a:r>
              <a:rPr lang="en-US" sz="2000" dirty="0" smtClean="0"/>
              <a:t>Hello World" tap=</a:t>
            </a:r>
            <a:r>
              <a:rPr lang="en-US" sz="2000" dirty="0"/>
              <a:t> "</a:t>
            </a:r>
            <a:r>
              <a:rPr lang="en-US" sz="2000" dirty="0" err="1" smtClean="0"/>
              <a:t>showAlert</a:t>
            </a:r>
            <a:r>
              <a:rPr lang="en-US" sz="2000" dirty="0" smtClean="0"/>
              <a:t>" /&gt;</a:t>
            </a:r>
          </a:p>
          <a:p>
            <a:pPr lvl="0" indent="0">
              <a:lnSpc>
                <a:spcPct val="90000"/>
              </a:lnSpc>
              <a:buSzPct val="80000"/>
              <a:buNone/>
            </a:pPr>
            <a:r>
              <a:rPr lang="en-US" sz="2000" dirty="0" smtClean="0"/>
              <a:t>  &lt;/</a:t>
            </a:r>
            <a:r>
              <a:rPr lang="en-US" sz="2000" dirty="0" err="1" smtClean="0"/>
              <a:t>StackLayout</a:t>
            </a:r>
            <a:r>
              <a:rPr lang="en-US" sz="2000" dirty="0" smtClean="0"/>
              <a:t>&gt;</a:t>
            </a:r>
          </a:p>
          <a:p>
            <a:pPr lvl="0" indent="0">
              <a:lnSpc>
                <a:spcPct val="90000"/>
              </a:lnSpc>
              <a:buSzPct val="80000"/>
              <a:buNone/>
            </a:pPr>
            <a:r>
              <a:rPr lang="en-US" sz="2000" dirty="0" smtClean="0"/>
              <a:t>&lt;/</a:t>
            </a:r>
            <a:r>
              <a:rPr lang="en-US" sz="2000" dirty="0"/>
              <a:t>page&gt;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/* </a:t>
            </a:r>
            <a:r>
              <a:rPr lang="en-US" sz="2000" dirty="0" err="1"/>
              <a:t>main.js</a:t>
            </a:r>
            <a:r>
              <a:rPr lang="en-US" sz="2000" dirty="0"/>
              <a:t> */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dialogs = require("</a:t>
            </a:r>
            <a:r>
              <a:rPr lang="en-US" sz="2000" dirty="0" err="1"/>
              <a:t>ui</a:t>
            </a:r>
            <a:r>
              <a:rPr lang="en-US" sz="2000" dirty="0"/>
              <a:t>/dialogs");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 smtClean="0"/>
              <a:t>exports.showAlert</a:t>
            </a:r>
            <a:r>
              <a:rPr lang="en-US" sz="2000" dirty="0" smtClean="0"/>
              <a:t> </a:t>
            </a:r>
            <a:r>
              <a:rPr lang="en-US" sz="2000" dirty="0"/>
              <a:t>= function() {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   </a:t>
            </a:r>
            <a:r>
              <a:rPr lang="en-US" sz="2000" dirty="0" err="1"/>
              <a:t>dialogs.alert</a:t>
            </a:r>
            <a:r>
              <a:rPr lang="en-US" sz="2000" dirty="0"/>
              <a:t>({ message: "</a:t>
            </a:r>
            <a:r>
              <a:rPr lang="en-US" sz="2000" dirty="0" err="1"/>
              <a:t>NativeScript</a:t>
            </a:r>
            <a:r>
              <a:rPr lang="en-US" sz="2000" dirty="0"/>
              <a:t> rocks!" });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};</a:t>
            </a:r>
            <a:endParaRPr lang="en" sz="2000" b="0" i="0" u="none" strike="noStrike" cap="none" baseline="0" dirty="0">
              <a:solidFill>
                <a:schemeClr val="dk1"/>
              </a:solidFill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076" y="0"/>
            <a:ext cx="1114427" cy="2187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2" y="42848"/>
            <a:ext cx="1052383" cy="21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825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 b="1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Same</a:t>
            </a:r>
            <a:r>
              <a:rPr lang="en-US" sz="3600" b="1" i="0" u="none" strike="noStrike" cap="none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functionality, {N} + ng2</a:t>
            </a:r>
            <a:endParaRPr lang="en" sz="3600" b="1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28614" y="954750"/>
            <a:ext cx="8251507" cy="403737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lvl="0" indent="0">
              <a:lnSpc>
                <a:spcPct val="90000"/>
              </a:lnSpc>
              <a:buSzPct val="80000"/>
              <a:buNone/>
            </a:pPr>
            <a:r>
              <a:rPr lang="en-US" sz="1200" dirty="0"/>
              <a:t>// </a:t>
            </a:r>
            <a:r>
              <a:rPr lang="en-US" sz="1200" dirty="0" err="1"/>
              <a:t>main.ts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import {</a:t>
            </a:r>
            <a:r>
              <a:rPr lang="en-US" sz="1200" dirty="0" err="1"/>
              <a:t>nativeScriptBootstrap</a:t>
            </a:r>
            <a:r>
              <a:rPr lang="en-US" sz="1200" dirty="0"/>
              <a:t>} from "</a:t>
            </a:r>
            <a:r>
              <a:rPr lang="en-US" sz="1200" dirty="0" err="1"/>
              <a:t>nativescript</a:t>
            </a:r>
            <a:r>
              <a:rPr lang="en-US" sz="1200" dirty="0"/>
              <a:t>-angular/application";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import {Component, View} from "angular2/angular2";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import {dialogs} from "</a:t>
            </a:r>
            <a:r>
              <a:rPr lang="en-US" sz="1200" dirty="0" err="1"/>
              <a:t>ui</a:t>
            </a:r>
            <a:r>
              <a:rPr lang="en-US" sz="1200" dirty="0"/>
              <a:t>/dialogs";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@Component({})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@View({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directives: [],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template: `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    &lt;stack-layout&gt;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        &lt;button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          (tap)="</a:t>
            </a:r>
            <a:r>
              <a:rPr lang="en-US" sz="1200" dirty="0" err="1"/>
              <a:t>showAlert</a:t>
            </a:r>
            <a:r>
              <a:rPr lang="en-US" sz="1200" dirty="0"/>
              <a:t>()"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          text="Hello World"&gt;&lt;/button&gt;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    &lt;/stack-layout&gt;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`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})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class </a:t>
            </a:r>
            <a:r>
              <a:rPr lang="en-US" sz="1200" dirty="0" err="1"/>
              <a:t>HelloPage</a:t>
            </a:r>
            <a:r>
              <a:rPr lang="en-US" sz="1200" dirty="0"/>
              <a:t>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</a:t>
            </a:r>
            <a:r>
              <a:rPr lang="en-US" sz="1200" dirty="0" err="1"/>
              <a:t>showAlert</a:t>
            </a:r>
            <a:r>
              <a:rPr lang="en-US" sz="1200" dirty="0"/>
              <a:t>()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    </a:t>
            </a:r>
            <a:r>
              <a:rPr lang="en-US" sz="1200" dirty="0" err="1"/>
              <a:t>dialogs.alert</a:t>
            </a:r>
            <a:r>
              <a:rPr lang="en-US" sz="1200" dirty="0"/>
              <a:t>({ message: "</a:t>
            </a:r>
            <a:r>
              <a:rPr lang="en-US" sz="1200" dirty="0" err="1"/>
              <a:t>NativeScript</a:t>
            </a:r>
            <a:r>
              <a:rPr lang="en-US" sz="1200" dirty="0"/>
              <a:t> rocks!" });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}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export function loaded() 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</a:t>
            </a:r>
            <a:r>
              <a:rPr lang="en-US" sz="1200" dirty="0" err="1"/>
              <a:t>nativeScriptBootstrap</a:t>
            </a:r>
            <a:r>
              <a:rPr lang="en-US" sz="1200" dirty="0"/>
              <a:t>(</a:t>
            </a:r>
            <a:r>
              <a:rPr lang="en-US" sz="1200" dirty="0" err="1"/>
              <a:t>HelloPage</a:t>
            </a:r>
            <a:r>
              <a:rPr lang="en-US" sz="1200" dirty="0"/>
              <a:t>, []);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}</a:t>
            </a:r>
            <a:endParaRPr lang="en" sz="1200" b="0" i="0" u="none" strike="noStrike" cap="none" dirty="0">
              <a:solidFill>
                <a:schemeClr val="dk1"/>
              </a:solidFill>
              <a:sym typeface="La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89" y="86497"/>
            <a:ext cx="1114427" cy="2187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65" y="129345"/>
            <a:ext cx="1052383" cy="21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446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16772" y="3843903"/>
            <a:ext cx="7194282" cy="9727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b="1" dirty="0" smtClean="0"/>
              <a:t>Destination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516772" y="2648173"/>
            <a:ext cx="7194282" cy="11957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100" b="1" dirty="0" smtClean="0"/>
              <a:t>Implementation</a:t>
            </a:r>
            <a:endParaRPr lang="en-US" sz="1200" b="1" dirty="0"/>
          </a:p>
        </p:txBody>
      </p:sp>
      <p:sp>
        <p:nvSpPr>
          <p:cNvPr id="28" name="Rectangle 27"/>
          <p:cNvSpPr/>
          <p:nvPr/>
        </p:nvSpPr>
        <p:spPr>
          <a:xfrm>
            <a:off x="516772" y="959288"/>
            <a:ext cx="7194282" cy="1688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40000" dist="23000" dir="5400000" rotWithShape="0">
              <a:schemeClr val="bg2">
                <a:lumMod val="20000"/>
                <a:lumOff val="80000"/>
                <a:alpha val="3500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b="1" dirty="0" smtClean="0"/>
              <a:t>Abstraction</a:t>
            </a:r>
          </a:p>
          <a:p>
            <a:pPr algn="ctr"/>
            <a:r>
              <a:rPr lang="en-US" sz="1200" b="1" dirty="0" smtClean="0"/>
              <a:t>Layer</a:t>
            </a:r>
            <a:endParaRPr lang="en-US" sz="12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148152" y="1975458"/>
            <a:ext cx="1597603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XMLHttpRequest</a:t>
            </a:r>
            <a:endParaRPr lang="en-US" dirty="0" smtClean="0"/>
          </a:p>
          <a:p>
            <a:pPr algn="ctr"/>
            <a:r>
              <a:rPr lang="en-US" dirty="0" smtClean="0"/>
              <a:t>&lt;NS Module&gt;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74" y="3002327"/>
            <a:ext cx="1168649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</a:t>
            </a:r>
          </a:p>
          <a:p>
            <a:pPr algn="ctr"/>
            <a:r>
              <a:rPr lang="en-US" dirty="0" err="1" smtClean="0"/>
              <a:t>iOS</a:t>
            </a:r>
            <a:r>
              <a:rPr lang="en-US" dirty="0" smtClean="0"/>
              <a:t> call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37672" y="3002327"/>
            <a:ext cx="1168649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Android call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00374" y="4066747"/>
            <a:ext cx="1168649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iOS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98830" y="4066747"/>
            <a:ext cx="1246334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App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6" idx="0"/>
          </p:cNvCxnSpPr>
          <p:nvPr/>
        </p:nvCxnSpPr>
        <p:spPr>
          <a:xfrm flipH="1">
            <a:off x="1884699" y="2461857"/>
            <a:ext cx="662009" cy="5404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0"/>
          </p:cNvCxnSpPr>
          <p:nvPr/>
        </p:nvCxnSpPr>
        <p:spPr>
          <a:xfrm>
            <a:off x="3438394" y="2461857"/>
            <a:ext cx="783603" cy="5404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1884699" y="3488726"/>
            <a:ext cx="0" cy="57802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10" idx="0"/>
          </p:cNvCxnSpPr>
          <p:nvPr/>
        </p:nvCxnSpPr>
        <p:spPr>
          <a:xfrm>
            <a:off x="4221997" y="3488726"/>
            <a:ext cx="0" cy="57802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0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16772" y="3843903"/>
            <a:ext cx="7194282" cy="9727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b="1" dirty="0" smtClean="0"/>
              <a:t>Destination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516772" y="2648173"/>
            <a:ext cx="7194282" cy="11957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100" b="1" dirty="0" smtClean="0"/>
              <a:t>Implementation</a:t>
            </a:r>
            <a:endParaRPr lang="en-US" sz="1200" b="1" dirty="0"/>
          </a:p>
        </p:txBody>
      </p:sp>
      <p:sp>
        <p:nvSpPr>
          <p:cNvPr id="28" name="Rectangle 27"/>
          <p:cNvSpPr/>
          <p:nvPr/>
        </p:nvSpPr>
        <p:spPr>
          <a:xfrm>
            <a:off x="516772" y="959288"/>
            <a:ext cx="7194282" cy="1688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b="1" dirty="0" smtClean="0"/>
              <a:t>Abstraction</a:t>
            </a:r>
          </a:p>
          <a:p>
            <a:pPr algn="ctr"/>
            <a:r>
              <a:rPr lang="en-US" sz="1200" b="1" dirty="0" smtClean="0"/>
              <a:t>Layer</a:t>
            </a:r>
            <a:endParaRPr lang="en-US" sz="12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bigger </a:t>
            </a:r>
            <a:r>
              <a:rPr lang="en-US" dirty="0" smtClean="0"/>
              <a:t>picture ({N}+NG2)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69922" y="1040360"/>
            <a:ext cx="2364318" cy="640836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</a:t>
            </a:r>
          </a:p>
          <a:p>
            <a:pPr algn="ctr"/>
            <a:r>
              <a:rPr lang="en-US" dirty="0" smtClean="0"/>
              <a:t>&lt;Angular Component&gt;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148152" y="1975458"/>
            <a:ext cx="1597603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XMLHttpRequest</a:t>
            </a:r>
            <a:endParaRPr lang="en-US" dirty="0" smtClean="0"/>
          </a:p>
          <a:p>
            <a:pPr algn="ctr"/>
            <a:r>
              <a:rPr lang="en-US" dirty="0" smtClean="0"/>
              <a:t>&lt;NS Module&gt;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74" y="3002327"/>
            <a:ext cx="1168649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</a:t>
            </a:r>
          </a:p>
          <a:p>
            <a:pPr algn="ctr"/>
            <a:r>
              <a:rPr lang="en-US" dirty="0" err="1" smtClean="0"/>
              <a:t>iOS</a:t>
            </a:r>
            <a:r>
              <a:rPr lang="en-US" dirty="0" smtClean="0"/>
              <a:t> call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37672" y="3002327"/>
            <a:ext cx="1168649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Android call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425456" y="3002327"/>
            <a:ext cx="1586218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Ajax call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00374" y="4066747"/>
            <a:ext cx="1168649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iOS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98830" y="4066747"/>
            <a:ext cx="1246334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App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634240" y="4066747"/>
            <a:ext cx="1168649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App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6" idx="0"/>
          </p:cNvCxnSpPr>
          <p:nvPr/>
        </p:nvCxnSpPr>
        <p:spPr>
          <a:xfrm flipH="1">
            <a:off x="1884699" y="2461857"/>
            <a:ext cx="662009" cy="5404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0"/>
          </p:cNvCxnSpPr>
          <p:nvPr/>
        </p:nvCxnSpPr>
        <p:spPr>
          <a:xfrm>
            <a:off x="3438394" y="2461857"/>
            <a:ext cx="783603" cy="5404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1884699" y="3488726"/>
            <a:ext cx="0" cy="57802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10" idx="0"/>
          </p:cNvCxnSpPr>
          <p:nvPr/>
        </p:nvCxnSpPr>
        <p:spPr>
          <a:xfrm>
            <a:off x="4221997" y="3488726"/>
            <a:ext cx="0" cy="57802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2"/>
            <a:endCxn id="11" idx="0"/>
          </p:cNvCxnSpPr>
          <p:nvPr/>
        </p:nvCxnSpPr>
        <p:spPr>
          <a:xfrm>
            <a:off x="6218565" y="3488726"/>
            <a:ext cx="0" cy="578021"/>
          </a:xfrm>
          <a:prstGeom prst="straightConnector1">
            <a:avLst/>
          </a:prstGeom>
          <a:ln>
            <a:solidFill>
              <a:srgbClr val="FFD73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7" idx="2"/>
            <a:endCxn id="8" idx="0"/>
          </p:cNvCxnSpPr>
          <p:nvPr/>
        </p:nvCxnSpPr>
        <p:spPr>
          <a:xfrm>
            <a:off x="6218565" y="2461857"/>
            <a:ext cx="0" cy="54047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370843" y="1681196"/>
            <a:ext cx="628232" cy="294262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324346" y="1975458"/>
            <a:ext cx="1788437" cy="486399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XMLHttpRequest</a:t>
            </a:r>
            <a:endParaRPr lang="en-US" dirty="0" smtClean="0"/>
          </a:p>
          <a:p>
            <a:pPr algn="ctr"/>
            <a:r>
              <a:rPr lang="en-US" dirty="0" smtClean="0"/>
              <a:t>&lt;Browser&gt;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806321" y="1681196"/>
            <a:ext cx="935594" cy="294262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2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syntax for all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65586"/>
              </p:ext>
            </p:extLst>
          </p:nvPr>
        </p:nvGraphicFramePr>
        <p:xfrm>
          <a:off x="420309" y="857385"/>
          <a:ext cx="8277874" cy="32662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2116"/>
                <a:gridCol w="4805758"/>
              </a:tblGrid>
              <a:tr h="466613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</a:tr>
              <a:tr h="466613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Attribute Binding: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 smtClean="0"/>
                        <a:t>[attribute]</a:t>
                      </a:r>
                      <a:endParaRPr lang="en-US" sz="24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6661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1" dirty="0" smtClean="0"/>
                        <a:t>Event Binding: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(event)</a:t>
                      </a:r>
                    </a:p>
                  </a:txBody>
                  <a:tcPr/>
                </a:tc>
              </a:tr>
              <a:tr h="466613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Intercepting input: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n-US" sz="2400" b="0" i="1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idhandler</a:t>
                      </a:r>
                      <a:endParaRPr lang="en-US" sz="24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66613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Conditions: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en-US" sz="2400" b="0" i="1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ng</a:t>
                      </a:r>
                      <a:r>
                        <a:rPr lang="en-US" sz="24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-if="expression"</a:t>
                      </a:r>
                    </a:p>
                  </a:txBody>
                  <a:tcPr/>
                </a:tc>
              </a:tr>
              <a:tr h="466613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Loops: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en-US" sz="2400" b="0" i="1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ng</a:t>
                      </a:r>
                      <a:r>
                        <a:rPr lang="en-US" sz="24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-for="expression"</a:t>
                      </a:r>
                    </a:p>
                  </a:txBody>
                  <a:tcPr/>
                </a:tc>
              </a:tr>
              <a:tr h="466613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Styling: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[class.style1]="expression" </a:t>
                      </a:r>
                      <a:endParaRPr lang="en-US" sz="24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99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" y="150636"/>
            <a:ext cx="7105134" cy="4887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68575" tIns="68575" rIns="68575" bIns="68575" anchor="t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indent="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L="139700" marR="0" indent="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52380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L="279400" marR="0" indent="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3333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L="4064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L="5461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571500" indent="-342900"/>
            <a:r>
              <a:rPr lang="en-US" sz="2500" dirty="0" smtClean="0"/>
              <a:t>I’m </a:t>
            </a:r>
            <a:r>
              <a:rPr lang="en-US" sz="2500" smtClean="0"/>
              <a:t>a developer &amp; I </a:t>
            </a:r>
            <a:r>
              <a:rPr lang="en-US" sz="2500" dirty="0" smtClean="0"/>
              <a:t>like mobile apps!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91" y="713457"/>
            <a:ext cx="4324865" cy="4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difference is in the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00741"/>
            <a:ext cx="8503443" cy="2658666"/>
          </a:xfrm>
        </p:spPr>
        <p:txBody>
          <a:bodyPr anchor="ctr"/>
          <a:lstStyle/>
          <a:p>
            <a:pPr indent="0" algn="ctr">
              <a:buNone/>
            </a:pPr>
            <a:r>
              <a:rPr lang="en-US" sz="6600" dirty="0"/>
              <a:t>Web UI != Mobile UI</a:t>
            </a:r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13191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Layouts</a:t>
            </a:r>
            <a:endParaRPr lang="en-US" dirty="0"/>
          </a:p>
        </p:txBody>
      </p:sp>
      <p:sp>
        <p:nvSpPr>
          <p:cNvPr id="9" name="Shape 1901"/>
          <p:cNvSpPr txBox="1">
            <a:spLocks noGrp="1"/>
          </p:cNvSpPr>
          <p:nvPr>
            <p:ph type="body" idx="1"/>
          </p:nvPr>
        </p:nvSpPr>
        <p:spPr>
          <a:xfrm>
            <a:off x="328614" y="902812"/>
            <a:ext cx="151431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rPr>
              <a:t>Absolute</a:t>
            </a:r>
          </a:p>
        </p:txBody>
      </p:sp>
      <p:pic>
        <p:nvPicPr>
          <p:cNvPr id="4" name="Shape 18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3189" y="1256722"/>
            <a:ext cx="1801693" cy="328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8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926" y="1256755"/>
            <a:ext cx="1801693" cy="328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8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4973" y="1256738"/>
            <a:ext cx="1801694" cy="328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8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1252" y="1256738"/>
            <a:ext cx="1801693" cy="32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900"/>
          <p:cNvPicPr preferRelativeResize="0"/>
          <p:nvPr/>
        </p:nvPicPr>
        <p:blipFill rotWithShape="1">
          <a:blip r:embed="rId6">
            <a:alphaModFix/>
          </a:blip>
          <a:srcRect r="5412"/>
          <a:stretch/>
        </p:blipFill>
        <p:spPr>
          <a:xfrm>
            <a:off x="6957832" y="1256738"/>
            <a:ext cx="1704184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902"/>
          <p:cNvSpPr txBox="1">
            <a:spLocks/>
          </p:cNvSpPr>
          <p:nvPr/>
        </p:nvSpPr>
        <p:spPr>
          <a:xfrm>
            <a:off x="1974882" y="902812"/>
            <a:ext cx="1560091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Dock</a:t>
            </a:r>
            <a:endParaRPr lang="en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Shape 1903"/>
          <p:cNvSpPr txBox="1">
            <a:spLocks/>
          </p:cNvSpPr>
          <p:nvPr/>
        </p:nvSpPr>
        <p:spPr>
          <a:xfrm>
            <a:off x="3644618" y="902812"/>
            <a:ext cx="1646633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Shape 1904"/>
          <p:cNvSpPr txBox="1">
            <a:spLocks/>
          </p:cNvSpPr>
          <p:nvPr/>
        </p:nvSpPr>
        <p:spPr>
          <a:xfrm>
            <a:off x="5459339" y="902812"/>
            <a:ext cx="149849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Stack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Shape 1905"/>
          <p:cNvSpPr txBox="1">
            <a:spLocks/>
          </p:cNvSpPr>
          <p:nvPr/>
        </p:nvSpPr>
        <p:spPr>
          <a:xfrm>
            <a:off x="6995437" y="902812"/>
            <a:ext cx="1666579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Wrap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3061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it for a spin!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>
              <a:buSzPct val="25000"/>
              <a:buNone/>
            </a:pPr>
            <a:r>
              <a:rPr lang="en-US" sz="2000" dirty="0" smtClean="0"/>
              <a:t>Use a template to create a sample app:</a:t>
            </a:r>
          </a:p>
          <a:p>
            <a:pPr lvl="0" indent="0">
              <a:buSzPct val="25000"/>
              <a:buNone/>
            </a:pPr>
            <a:endParaRPr lang="en-US" sz="2000" dirty="0"/>
          </a:p>
          <a:p>
            <a:pPr lvl="0" indent="0">
              <a:buSzPct val="25000"/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tns</a:t>
            </a:r>
            <a:r>
              <a:rPr lang="en-US" sz="2000" dirty="0" smtClean="0"/>
              <a:t> </a:t>
            </a:r>
            <a:r>
              <a:rPr lang="en-US" sz="2000" dirty="0"/>
              <a:t>create </a:t>
            </a:r>
            <a:r>
              <a:rPr lang="en-US" sz="2000" dirty="0" err="1"/>
              <a:t>myNewAngularApp</a:t>
            </a:r>
            <a:r>
              <a:rPr lang="en-US" sz="2000" dirty="0"/>
              <a:t> --template  https://</a:t>
            </a:r>
            <a:r>
              <a:rPr lang="en-US" sz="2000" dirty="0" smtClean="0"/>
              <a:t>github.com/NativeScript/template-hello-world-ng</a:t>
            </a:r>
          </a:p>
          <a:p>
            <a:pPr lvl="0" indent="0">
              <a:buSzPct val="25000"/>
              <a:buNone/>
            </a:pPr>
            <a:endParaRPr lang="en-US" sz="2000" dirty="0"/>
          </a:p>
          <a:p>
            <a:pPr lvl="0" indent="0">
              <a:buSzPct val="25000"/>
              <a:buNone/>
            </a:pPr>
            <a:r>
              <a:rPr lang="en-US" sz="2000" dirty="0" smtClean="0"/>
              <a:t>$ </a:t>
            </a:r>
            <a:r>
              <a:rPr lang="en-US" sz="2000" dirty="0" err="1" smtClean="0"/>
              <a:t>tns</a:t>
            </a:r>
            <a:r>
              <a:rPr lang="en-US" sz="2000" dirty="0" smtClean="0"/>
              <a:t> emulate </a:t>
            </a:r>
            <a:r>
              <a:rPr lang="en-US" sz="2000" dirty="0" err="1" smtClean="0"/>
              <a:t>ios</a:t>
            </a:r>
            <a:endParaRPr lang="en-US" sz="2000" dirty="0"/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ru-RU" dirty="0"/>
          </a:p>
          <a:p>
            <a:endParaRPr lang="ru-RU" i="1" dirty="0"/>
          </a:p>
          <a:p>
            <a:endParaRPr lang="pt-BR" i="1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Clone a repo:</a:t>
            </a:r>
            <a:endParaRPr lang="en" sz="2400" b="0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328612" y="1350168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lvl="0" indent="0">
              <a:spcBef>
                <a:spcPts val="800"/>
              </a:spcBef>
              <a:buNone/>
            </a:pPr>
            <a:r>
              <a:rPr lang="en-US" sz="2100" dirty="0" err="1" smtClean="0"/>
              <a:t>TodoMVC</a:t>
            </a:r>
            <a:r>
              <a:rPr lang="en-US" sz="2100" dirty="0" smtClean="0"/>
              <a:t> – </a:t>
            </a:r>
            <a:r>
              <a:rPr lang="en-US" sz="2100" dirty="0" err="1" smtClean="0"/>
              <a:t>git</a:t>
            </a:r>
            <a:r>
              <a:rPr lang="en-US" sz="2100" dirty="0" smtClean="0"/>
              <a:t> clone</a:t>
            </a:r>
            <a:endParaRPr lang="en-US" sz="2100" dirty="0"/>
          </a:p>
          <a:p>
            <a:pPr marL="13970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25000"/>
              <a:buFont typeface="Arial"/>
              <a:buNone/>
            </a:pPr>
            <a:r>
              <a:rPr lang="en" sz="2100" b="0" i="0" u="sng" strike="noStrike" cap="none" baseline="0" dirty="0" smtClean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</a:t>
            </a:r>
            <a:r>
              <a:rPr lang="en" sz="2100" b="0" i="0" u="sng" strike="noStrike" cap="none" baseline="0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://</a:t>
            </a:r>
            <a:r>
              <a:rPr lang="en" sz="2100" b="0" i="0" u="sng" strike="noStrike" cap="none" baseline="0" dirty="0" smtClean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github.com/NativeScript/sample-ng-todomvc</a:t>
            </a:r>
            <a:endParaRPr lang="en-US" sz="2100" b="0" i="0" u="sng" strike="noStrike" cap="none" baseline="0" dirty="0" smtClean="0">
              <a:solidFill>
                <a:schemeClr val="hlink"/>
              </a:solidFill>
              <a:latin typeface="Lato"/>
              <a:ea typeface="Lato"/>
              <a:cs typeface="Lato"/>
              <a:sym typeface="Lato"/>
              <a:hlinkClick r:id="rId3"/>
            </a:endParaRPr>
          </a:p>
          <a:p>
            <a:pPr marL="13970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25000"/>
              <a:buFont typeface="Arial"/>
              <a:buNone/>
            </a:pPr>
            <a:endParaRPr lang="en-US" sz="2100" dirty="0" smtClean="0">
              <a:solidFill>
                <a:schemeClr val="tx1"/>
              </a:solidFill>
            </a:endParaRPr>
          </a:p>
          <a:p>
            <a:pPr marL="13970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25000"/>
              <a:buFont typeface="Arial"/>
              <a:buNone/>
            </a:pPr>
            <a:r>
              <a:rPr lang="en-US" sz="2100" dirty="0" smtClean="0">
                <a:solidFill>
                  <a:schemeClr val="tx1"/>
                </a:solidFill>
              </a:rPr>
              <a:t>$ npm install</a:t>
            </a:r>
          </a:p>
          <a:p>
            <a:pPr marL="13970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25000"/>
              <a:buFont typeface="Arial"/>
              <a:buNone/>
            </a:pPr>
            <a:r>
              <a:rPr lang="en-US" sz="2100" b="0" i="0" strike="noStrike" cap="none" dirty="0" smtClean="0">
                <a:solidFill>
                  <a:schemeClr val="tx1"/>
                </a:solidFill>
                <a:sym typeface="Lato"/>
              </a:rPr>
              <a:t>$ tns platfor</a:t>
            </a:r>
            <a:r>
              <a:rPr lang="en-US" sz="2100" dirty="0" smtClean="0">
                <a:solidFill>
                  <a:schemeClr val="tx1"/>
                </a:solidFill>
              </a:rPr>
              <a:t>m add ios</a:t>
            </a:r>
          </a:p>
          <a:p>
            <a:pPr marL="13970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25000"/>
              <a:buFont typeface="Arial"/>
              <a:buNone/>
            </a:pPr>
            <a:r>
              <a:rPr lang="en-US" sz="2100" dirty="0" smtClean="0">
                <a:solidFill>
                  <a:schemeClr val="tx1"/>
                </a:solidFill>
              </a:rPr>
              <a:t>$ </a:t>
            </a:r>
            <a:r>
              <a:rPr lang="en-US" sz="2100" dirty="0" err="1" smtClean="0">
                <a:solidFill>
                  <a:schemeClr val="tx1"/>
                </a:solidFill>
              </a:rPr>
              <a:t>tns</a:t>
            </a:r>
            <a:r>
              <a:rPr lang="en-US" sz="2100" dirty="0" smtClean="0">
                <a:solidFill>
                  <a:schemeClr val="tx1"/>
                </a:solidFill>
              </a:rPr>
              <a:t> platform add ios</a:t>
            </a:r>
          </a:p>
          <a:p>
            <a:pPr marL="13970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C59FD"/>
              </a:buClr>
              <a:buSzPct val="25000"/>
              <a:buFont typeface="Arial"/>
              <a:buNone/>
            </a:pPr>
            <a:r>
              <a:rPr lang="en-US" sz="2100" dirty="0" smtClean="0">
                <a:solidFill>
                  <a:schemeClr val="tx1"/>
                </a:solidFill>
              </a:rPr>
              <a:t>$ </a:t>
            </a:r>
            <a:r>
              <a:rPr lang="en-US" sz="2100" dirty="0" err="1" smtClean="0">
                <a:solidFill>
                  <a:schemeClr val="tx1"/>
                </a:solidFill>
              </a:rPr>
              <a:t>tns</a:t>
            </a:r>
            <a:r>
              <a:rPr lang="en-US" sz="2100" dirty="0" smtClean="0">
                <a:solidFill>
                  <a:schemeClr val="tx1"/>
                </a:solidFill>
              </a:rPr>
              <a:t> emulate </a:t>
            </a:r>
            <a:r>
              <a:rPr lang="en-US" sz="2100" dirty="0" err="1" smtClean="0">
                <a:solidFill>
                  <a:schemeClr val="tx1"/>
                </a:solidFill>
              </a:rPr>
              <a:t>ios</a:t>
            </a:r>
            <a:endParaRPr lang="en" sz="2100" b="0" i="0" strike="noStrike" cap="none" dirty="0">
              <a:solidFill>
                <a:schemeClr val="tx1"/>
              </a:solidFill>
              <a:sym typeface="Lato"/>
              <a:hlinkClick r:id="rId3"/>
            </a:endParaRPr>
          </a:p>
          <a:p>
            <a:pPr lvl="0" indent="0">
              <a:spcBef>
                <a:spcPts val="800"/>
              </a:spcBef>
              <a:buNone/>
            </a:pPr>
            <a:endParaRPr lang="en-US" sz="2100" b="0" i="0" u="none" strike="noStrike" cap="none" baseline="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3970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</a:pPr>
            <a:r>
              <a:rPr lang="en-US" sz="2100" dirty="0" err="1" smtClean="0"/>
              <a:t>PocketRave</a:t>
            </a:r>
            <a:endParaRPr lang="en-US" sz="2100" dirty="0" smtClean="0"/>
          </a:p>
          <a:p>
            <a:pPr lvl="0" indent="0">
              <a:spcBef>
                <a:spcPts val="800"/>
              </a:spcBef>
              <a:buNone/>
            </a:pPr>
            <a:r>
              <a:rPr lang="en-US" sz="2100" dirty="0">
                <a:hlinkClick r:id="rId4"/>
              </a:rPr>
              <a:t>https://</a:t>
            </a:r>
            <a:r>
              <a:rPr lang="en-US" sz="2100" dirty="0" smtClean="0">
                <a:hlinkClick r:id="rId4"/>
              </a:rPr>
              <a:t>github.com/jlooper/pocketrave-app</a:t>
            </a:r>
            <a:endParaRPr lang="en-US" sz="2100" dirty="0" smtClean="0"/>
          </a:p>
          <a:p>
            <a:pPr lvl="0" indent="0">
              <a:spcBef>
                <a:spcPts val="800"/>
              </a:spcBef>
              <a:buNone/>
            </a:pPr>
            <a:endParaRPr sz="2100" b="0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Learn more &amp; enjoy!</a:t>
            </a:r>
            <a:endParaRPr lang="en" sz="2400" b="0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328614" y="1103033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lvl="0" indent="0">
              <a:spcBef>
                <a:spcPts val="800"/>
              </a:spcBef>
              <a:buNone/>
            </a:pPr>
            <a:r>
              <a:rPr lang="en-US" sz="2100" b="0" i="0" u="none" strike="noStrike" cap="none" baseline="0" dirty="0" err="1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NativeScript.org</a:t>
            </a:r>
            <a:endParaRPr lang="en-US" sz="2100" b="0" i="0" u="none" strike="noStrike" cap="none" baseline="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indent="0">
              <a:spcBef>
                <a:spcPts val="800"/>
              </a:spcBef>
              <a:buNone/>
            </a:pPr>
            <a:endParaRPr lang="en-US" sz="2100" dirty="0"/>
          </a:p>
          <a:p>
            <a:pPr lvl="0" indent="0">
              <a:spcBef>
                <a:spcPts val="800"/>
              </a:spcBef>
              <a:buNone/>
            </a:pPr>
            <a:r>
              <a:rPr lang="en-US" sz="2100" b="0" i="0" u="none" strike="noStrike" cap="none" baseline="0" dirty="0" err="1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NativeScript</a:t>
            </a:r>
            <a:r>
              <a:rPr lang="en-US" sz="21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Slack Community</a:t>
            </a:r>
          </a:p>
          <a:p>
            <a:pPr lvl="0" indent="0">
              <a:spcBef>
                <a:spcPts val="800"/>
              </a:spcBef>
              <a:buNone/>
            </a:pPr>
            <a:r>
              <a:rPr lang="en-US" sz="2100" dirty="0"/>
              <a:t>http://</a:t>
            </a:r>
            <a:r>
              <a:rPr lang="en-US" sz="2100" dirty="0" err="1"/>
              <a:t>bit.ly</a:t>
            </a:r>
            <a:r>
              <a:rPr lang="en-US" sz="2100" dirty="0"/>
              <a:t>/</a:t>
            </a:r>
            <a:r>
              <a:rPr lang="en-US" sz="2100" dirty="0" err="1"/>
              <a:t>nativescript</a:t>
            </a:r>
            <a:r>
              <a:rPr lang="en-US" sz="2100" dirty="0"/>
              <a:t>-slack</a:t>
            </a:r>
          </a:p>
          <a:p>
            <a:pPr lvl="0" indent="0">
              <a:spcBef>
                <a:spcPts val="800"/>
              </a:spcBef>
              <a:buNone/>
            </a:pPr>
            <a:endParaRPr lang="en-US" sz="2100" dirty="0" smtClean="0"/>
          </a:p>
          <a:p>
            <a:pPr lvl="0" indent="0">
              <a:spcBef>
                <a:spcPts val="800"/>
              </a:spcBef>
              <a:buNone/>
            </a:pPr>
            <a:r>
              <a:rPr lang="en-US" sz="2100" dirty="0" smtClean="0"/>
              <a:t>Really useful </a:t>
            </a:r>
            <a:r>
              <a:rPr lang="en-US" sz="2100" dirty="0"/>
              <a:t>article: http://</a:t>
            </a:r>
            <a:r>
              <a:rPr lang="en-US" sz="2100" dirty="0" err="1"/>
              <a:t>bit.ly</a:t>
            </a:r>
            <a:r>
              <a:rPr lang="en-US" sz="2100" dirty="0"/>
              <a:t>/n-ng2</a:t>
            </a:r>
            <a:endParaRPr lang="en-US" sz="2100" b="0" i="0" u="none" strike="noStrike" cap="none" baseline="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indent="0">
              <a:spcBef>
                <a:spcPts val="800"/>
              </a:spcBef>
              <a:buNone/>
            </a:pPr>
            <a:endParaRPr lang="en-US" sz="2100" dirty="0" smtClean="0"/>
          </a:p>
          <a:p>
            <a:pPr lvl="0" indent="0">
              <a:spcBef>
                <a:spcPts val="800"/>
              </a:spcBef>
              <a:buNone/>
            </a:pPr>
            <a:r>
              <a:rPr lang="en-US" sz="2100" dirty="0" smtClean="0"/>
              <a:t>@</a:t>
            </a:r>
            <a:r>
              <a:rPr lang="en-US" sz="2100" dirty="0" err="1" smtClean="0"/>
              <a:t>nativescript</a:t>
            </a:r>
            <a:endParaRPr lang="en-US" sz="2100" dirty="0"/>
          </a:p>
          <a:p>
            <a:pPr lvl="0" indent="0">
              <a:spcBef>
                <a:spcPts val="800"/>
              </a:spcBef>
              <a:buNone/>
            </a:pPr>
            <a:r>
              <a:rPr lang="en-US" sz="2100" b="0" i="0" u="none" strike="noStrike" cap="none" baseline="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n-US" sz="2100" b="0" i="0" u="none" strike="noStrike" cap="none" baseline="0" dirty="0" err="1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jenlooper</a:t>
            </a:r>
            <a:endParaRPr lang="en-US" sz="2100" b="0" i="0" u="none" strike="noStrike" cap="none" baseline="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 indent="0">
              <a:spcBef>
                <a:spcPts val="800"/>
              </a:spcBef>
              <a:buNone/>
            </a:pPr>
            <a:endParaRPr lang="en-US" sz="2100" dirty="0"/>
          </a:p>
          <a:p>
            <a:pPr lvl="0" indent="0">
              <a:spcBef>
                <a:spcPts val="800"/>
              </a:spcBef>
              <a:buNone/>
            </a:pPr>
            <a:endParaRPr sz="2100" b="0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86497"/>
            <a:ext cx="3096740" cy="30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328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" y="150636"/>
            <a:ext cx="7105134" cy="4887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68575" tIns="68575" rIns="68575" bIns="68575" anchor="t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marR="0" indent="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1pPr>
            <a:lvl2pPr marL="139700" marR="0" indent="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52380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2pPr>
            <a:lvl3pPr marL="279400" marR="0" indent="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3333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3pPr>
            <a:lvl4pPr marL="4064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4pPr>
            <a:lvl5pPr marL="546100" marR="0" indent="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defRPr>
            </a:lvl9pPr>
          </a:lstStyle>
          <a:p>
            <a:pPr marL="228600" indent="0">
              <a:buNone/>
            </a:pPr>
            <a:r>
              <a:rPr lang="en-US" sz="2500" dirty="0" smtClean="0"/>
              <a:t>I like </a:t>
            </a:r>
            <a:r>
              <a:rPr lang="en-US" sz="2500" dirty="0" err="1" smtClean="0"/>
              <a:t>NativeScript</a:t>
            </a:r>
            <a:endParaRPr lang="en-US" sz="25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929" y="727503"/>
            <a:ext cx="3920996" cy="392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7" y="1155700"/>
            <a:ext cx="7914890" cy="26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70925" y="3790950"/>
            <a:ext cx="2438399" cy="6348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sz="2800" dirty="0"/>
              <a:t>Tobias Bosch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4294967295"/>
          </p:nvPr>
        </p:nvSpPr>
        <p:spPr>
          <a:xfrm>
            <a:off x="6705600" y="3790950"/>
            <a:ext cx="2438400" cy="6350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800" dirty="0"/>
              <a:t>Hristo Deshev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075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00" y="1350176"/>
            <a:ext cx="2438399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225" y="1350175"/>
            <a:ext cx="2438399" cy="243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5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C24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03190"/>
            <a:ext cx="4720281" cy="35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" sz="3600" b="1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is NativeScript?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39700" marR="0" lvl="0" indent="26670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Char char="•"/>
            </a:pPr>
            <a:r>
              <a:rPr lang="en" sz="27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runtime for building and running </a:t>
            </a:r>
            <a:r>
              <a:rPr lang="en" sz="2700" b="0" i="1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native</a:t>
            </a:r>
            <a:r>
              <a:rPr lang="en" sz="27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iOS, Android, and (soon) Windows Phone apps with a single, JavaScript code base</a:t>
            </a:r>
          </a:p>
          <a:p>
            <a:pPr marL="139700" marR="0" lvl="0" indent="4064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</a:pPr>
            <a:endParaRPr sz="2700" b="0" i="0" u="none" strike="noStrike" cap="none" baseline="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200" y="3018076"/>
            <a:ext cx="2082038" cy="140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5058" y="3009578"/>
            <a:ext cx="2272493" cy="153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0621" y="2954098"/>
            <a:ext cx="2368274" cy="1600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675" y="358140"/>
            <a:ext cx="5572125" cy="4173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8688</TotalTime>
  <Words>1001</Words>
  <Application>Microsoft Macintosh PowerPoint</Application>
  <PresentationFormat>On-screen Show (16:9)</PresentationFormat>
  <Paragraphs>212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Lato</vt:lpstr>
      <vt:lpstr>Open Sans</vt:lpstr>
      <vt:lpstr>Arial</vt:lpstr>
      <vt:lpstr>Telerik</vt:lpstr>
      <vt:lpstr>Telerik</vt:lpstr>
      <vt:lpstr>simple-light-2</vt:lpstr>
      <vt:lpstr>NativeScript and Angular 2, Sitting in a Tree Jen Looper (Telerik DevRel) @jenlooper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NativeScript?</vt:lpstr>
      <vt:lpstr>PowerPoint Presentation</vt:lpstr>
      <vt:lpstr>PowerPoint Presentation</vt:lpstr>
      <vt:lpstr>Why NativeScript?</vt:lpstr>
      <vt:lpstr>PowerPoint Presentation</vt:lpstr>
      <vt:lpstr>NativeScript Android example</vt:lpstr>
      <vt:lpstr>NativeScript iOS example</vt:lpstr>
      <vt:lpstr>PowerPoint Presentation</vt:lpstr>
      <vt:lpstr>How does this even?</vt:lpstr>
      <vt:lpstr>JavaScript Virtual Machine</vt:lpstr>
      <vt:lpstr>PowerPoint Presentation</vt:lpstr>
      <vt:lpstr>But…who wants to write native iOS or Android code?</vt:lpstr>
      <vt:lpstr>PowerPoint Presentation</vt:lpstr>
      <vt:lpstr>NativeScript modules</vt:lpstr>
      <vt:lpstr>NativeScript file module</vt:lpstr>
      <vt:lpstr>HTTP module example</vt:lpstr>
      <vt:lpstr>Why NativeScript + Angular 2?</vt:lpstr>
      <vt:lpstr>A standard {N} app snippet</vt:lpstr>
      <vt:lpstr>Same functionality, {N} + ng2</vt:lpstr>
      <vt:lpstr>The big picture</vt:lpstr>
      <vt:lpstr>The bigger picture ({N}+NG2)</vt:lpstr>
      <vt:lpstr>One syntax for all</vt:lpstr>
      <vt:lpstr>The difference is in the UI</vt:lpstr>
      <vt:lpstr>Native Layouts</vt:lpstr>
      <vt:lpstr>Let’s take it for a spin!</vt:lpstr>
      <vt:lpstr>Clone a repo:</vt:lpstr>
      <vt:lpstr>Learn more &amp; enjoy!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native mobile apps with Angular 2.0 and NativeScript Sebastian Witalec</dc:title>
  <cp:lastModifiedBy>Jen Looper</cp:lastModifiedBy>
  <cp:revision>105</cp:revision>
  <dcterms:modified xsi:type="dcterms:W3CDTF">2016-02-22T21:51:06Z</dcterms:modified>
</cp:coreProperties>
</file>